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9" r:id="rId6"/>
    <p:sldId id="258" r:id="rId7"/>
    <p:sldId id="263" r:id="rId8"/>
    <p:sldId id="261" r:id="rId9"/>
    <p:sldId id="268" r:id="rId10"/>
    <p:sldId id="269" r:id="rId11"/>
    <p:sldId id="271" r:id="rId12"/>
    <p:sldId id="260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BD8"/>
    <a:srgbClr val="8335E5"/>
    <a:srgbClr val="6B8DE1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52" autoAdjust="0"/>
  </p:normalViewPr>
  <p:slideViewPr>
    <p:cSldViewPr snapToGrid="0" showGuides="1">
      <p:cViewPr>
        <p:scale>
          <a:sx n="95" d="100"/>
          <a:sy n="95" d="100"/>
        </p:scale>
        <p:origin x="714" y="6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7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9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504344-8563-476C-9EF9-4200B272F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28213" y="4351057"/>
            <a:ext cx="680368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800" b="1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Rates and Trends in</a:t>
            </a:r>
          </a:p>
          <a:p>
            <a:pPr algn="l"/>
            <a:r>
              <a:rPr lang="en-US" sz="48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Cardiovascular Disease</a:t>
            </a:r>
          </a:p>
          <a:p>
            <a:pPr algn="l"/>
            <a:endParaRPr lang="en-US" sz="48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391235" y="509245"/>
            <a:ext cx="35361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Team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7E77-F435-B002-1413-7D3B0D35CAF5}"/>
              </a:ext>
            </a:extLst>
          </p:cNvPr>
          <p:cNvSpPr/>
          <p:nvPr/>
        </p:nvSpPr>
        <p:spPr>
          <a:xfrm>
            <a:off x="443537" y="1064982"/>
            <a:ext cx="297566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Katrina Witt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Charles Morgan</a:t>
            </a: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Mahsa Hesampour</a:t>
            </a:r>
          </a:p>
          <a:p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Riona</a:t>
            </a: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n-U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Espendido</a:t>
            </a:r>
            <a:endParaRPr 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ECCE737-2430-3000-ADB2-50A32EE72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536921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What are the limitations?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ECDF0-20E4-42EB-A939-E751FFB8EB9E}"/>
              </a:ext>
            </a:extLst>
          </p:cNvPr>
          <p:cNvSpPr txBox="1"/>
          <p:nvPr/>
        </p:nvSpPr>
        <p:spPr>
          <a:xfrm>
            <a:off x="726781" y="865651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Lorem ipsum dolor sit amet, consectetur adipiscing.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726781" y="1800992"/>
            <a:ext cx="28837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b="1" dirty="0">
                <a:latin typeface="Segoe UI" panose="020B0502040204020203" pitchFamily="34" charset="0"/>
              </a:rPr>
              <a:t>Our Team around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EAF3D-6FC9-46CB-B4A4-9B8CA760AE20}"/>
              </a:ext>
            </a:extLst>
          </p:cNvPr>
          <p:cNvSpPr txBox="1"/>
          <p:nvPr/>
        </p:nvSpPr>
        <p:spPr>
          <a:xfrm>
            <a:off x="726781" y="2274346"/>
            <a:ext cx="53692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CSV file size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D732C95-5F88-4013-B13B-3A9F05760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81" y="3429000"/>
            <a:ext cx="4817676" cy="2416471"/>
            <a:chOff x="726781" y="3291989"/>
            <a:chExt cx="4817676" cy="24164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EFDBF9-3FF7-41D9-B79E-12A22F941417}"/>
                </a:ext>
              </a:extLst>
            </p:cNvPr>
            <p:cNvGrpSpPr/>
            <p:nvPr/>
          </p:nvGrpSpPr>
          <p:grpSpPr>
            <a:xfrm>
              <a:off x="755664" y="3291989"/>
              <a:ext cx="593945" cy="593205"/>
              <a:chOff x="5459412" y="1395413"/>
              <a:chExt cx="1273175" cy="1271588"/>
            </a:xfrm>
          </p:grpSpPr>
          <p:sp>
            <p:nvSpPr>
              <p:cNvPr id="7" name="Oval 26" descr="This image is an icon of one person interacting with three people.">
                <a:extLst>
                  <a:ext uri="{FF2B5EF4-FFF2-40B4-BE49-F238E27FC236}">
                    <a16:creationId xmlns:a16="http://schemas.microsoft.com/office/drawing/2014/main" id="{FBD1C069-BF74-4E4D-8790-D34807934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12" y="1395413"/>
                <a:ext cx="1273175" cy="1271588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A14590B-EBFC-4E01-B049-4B69FD257C40}"/>
                  </a:ext>
                </a:extLst>
              </p:cNvPr>
              <p:cNvGrpSpPr/>
              <p:nvPr/>
            </p:nvGrpSpPr>
            <p:grpSpPr>
              <a:xfrm>
                <a:off x="5781290" y="1569642"/>
                <a:ext cx="584970" cy="674403"/>
                <a:chOff x="2686050" y="2895601"/>
                <a:chExt cx="330200" cy="346075"/>
              </a:xfrm>
            </p:grpSpPr>
            <p:sp>
              <p:nvSpPr>
                <p:cNvPr id="9" name="Oval 309">
                  <a:extLst>
                    <a:ext uri="{FF2B5EF4-FFF2-40B4-BE49-F238E27FC236}">
                      <a16:creationId xmlns:a16="http://schemas.microsoft.com/office/drawing/2014/main" id="{5AEEE69E-56A2-4F76-959B-DBA45C4FF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9875" y="2895601"/>
                  <a:ext cx="82550" cy="8255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310">
                  <a:extLst>
                    <a:ext uri="{FF2B5EF4-FFF2-40B4-BE49-F238E27FC236}">
                      <a16:creationId xmlns:a16="http://schemas.microsoft.com/office/drawing/2014/main" id="{874BDC66-65E6-4586-A008-2D699867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888" y="2978151"/>
                  <a:ext cx="134938" cy="66675"/>
                </a:xfrm>
                <a:custGeom>
                  <a:avLst/>
                  <a:gdLst>
                    <a:gd name="T0" fmla="*/ 36 w 36"/>
                    <a:gd name="T1" fmla="*/ 18 h 18"/>
                    <a:gd name="T2" fmla="*/ 0 w 36"/>
                    <a:gd name="T3" fmla="*/ 18 h 18"/>
                    <a:gd name="T4" fmla="*/ 18 w 36"/>
                    <a:gd name="T5" fmla="*/ 0 h 18"/>
                    <a:gd name="T6" fmla="*/ 36 w 36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8">
                      <a:moveTo>
                        <a:pt x="36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Oval 311">
                  <a:extLst>
                    <a:ext uri="{FF2B5EF4-FFF2-40B4-BE49-F238E27FC236}">
                      <a16:creationId xmlns:a16="http://schemas.microsoft.com/office/drawing/2014/main" id="{4D348DD5-AFBE-4257-8F13-C20C20DF5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8275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312">
                  <a:extLst>
                    <a:ext uri="{FF2B5EF4-FFF2-40B4-BE49-F238E27FC236}">
                      <a16:creationId xmlns:a16="http://schemas.microsoft.com/office/drawing/2014/main" id="{E2A473D4-97EB-49F3-A0DB-6CFDF78C9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050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Oval 313">
                  <a:extLst>
                    <a:ext uri="{FF2B5EF4-FFF2-40B4-BE49-F238E27FC236}">
                      <a16:creationId xmlns:a16="http://schemas.microsoft.com/office/drawing/2014/main" id="{5B12A1CA-047F-4806-8B0F-48E54DD73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314">
                  <a:extLst>
                    <a:ext uri="{FF2B5EF4-FFF2-40B4-BE49-F238E27FC236}">
                      <a16:creationId xmlns:a16="http://schemas.microsoft.com/office/drawing/2014/main" id="{6A6BCFB1-C475-4115-A2C4-A04DCB8A0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Oval 315">
                  <a:extLst>
                    <a:ext uri="{FF2B5EF4-FFF2-40B4-BE49-F238E27FC236}">
                      <a16:creationId xmlns:a16="http://schemas.microsoft.com/office/drawing/2014/main" id="{6D7D7898-AB23-44CF-B4B7-14134CAAC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700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316">
                  <a:extLst>
                    <a:ext uri="{FF2B5EF4-FFF2-40B4-BE49-F238E27FC236}">
                      <a16:creationId xmlns:a16="http://schemas.microsoft.com/office/drawing/2014/main" id="{D81FFC69-D74A-40D5-A6A1-41EE7BEDF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1475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Oval 317">
                  <a:extLst>
                    <a:ext uri="{FF2B5EF4-FFF2-40B4-BE49-F238E27FC236}">
                      <a16:creationId xmlns:a16="http://schemas.microsoft.com/office/drawing/2014/main" id="{F628086C-5658-4153-B087-AE51C20EA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0988" y="3128963"/>
                  <a:ext cx="60325" cy="58738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" name="Freeform 318">
                  <a:extLst>
                    <a:ext uri="{FF2B5EF4-FFF2-40B4-BE49-F238E27FC236}">
                      <a16:creationId xmlns:a16="http://schemas.microsoft.com/office/drawing/2014/main" id="{6CB8EE4B-0598-47EC-88C7-44A258247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3187701"/>
                  <a:ext cx="104775" cy="53975"/>
                </a:xfrm>
                <a:custGeom>
                  <a:avLst/>
                  <a:gdLst>
                    <a:gd name="T0" fmla="*/ 28 w 28"/>
                    <a:gd name="T1" fmla="*/ 14 h 14"/>
                    <a:gd name="T2" fmla="*/ 0 w 28"/>
                    <a:gd name="T3" fmla="*/ 14 h 14"/>
                    <a:gd name="T4" fmla="*/ 14 w 28"/>
                    <a:gd name="T5" fmla="*/ 0 h 14"/>
                    <a:gd name="T6" fmla="*/ 28 w 28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14">
                      <a:moveTo>
                        <a:pt x="28" y="14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" name="Freeform 319">
                  <a:extLst>
                    <a:ext uri="{FF2B5EF4-FFF2-40B4-BE49-F238E27FC236}">
                      <a16:creationId xmlns:a16="http://schemas.microsoft.com/office/drawing/2014/main" id="{722DB457-A03A-4844-B278-B3A7F306D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074988"/>
                  <a:ext cx="225425" cy="15875"/>
                </a:xfrm>
                <a:custGeom>
                  <a:avLst/>
                  <a:gdLst>
                    <a:gd name="T0" fmla="*/ 0 w 142"/>
                    <a:gd name="T1" fmla="*/ 10 h 10"/>
                    <a:gd name="T2" fmla="*/ 0 w 142"/>
                    <a:gd name="T3" fmla="*/ 0 h 10"/>
                    <a:gd name="T4" fmla="*/ 142 w 142"/>
                    <a:gd name="T5" fmla="*/ 0 h 10"/>
                    <a:gd name="T6" fmla="*/ 142 w 142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0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142" y="0"/>
                      </a:lnTo>
                      <a:lnTo>
                        <a:pt x="142" y="10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" name="Line 320">
                  <a:extLst>
                    <a:ext uri="{FF2B5EF4-FFF2-40B4-BE49-F238E27FC236}">
                      <a16:creationId xmlns:a16="http://schemas.microsoft.com/office/drawing/2014/main" id="{1343E704-6E14-43FA-A430-466A296211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1150" y="3044826"/>
                  <a:ext cx="0" cy="46038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58996A-EA88-48BC-9B83-DE3A74596973}"/>
                </a:ext>
              </a:extLst>
            </p:cNvPr>
            <p:cNvGrpSpPr/>
            <p:nvPr/>
          </p:nvGrpSpPr>
          <p:grpSpPr>
            <a:xfrm>
              <a:off x="726781" y="4174000"/>
              <a:ext cx="651710" cy="651710"/>
              <a:chOff x="3438525" y="2143125"/>
              <a:chExt cx="1397000" cy="1397000"/>
            </a:xfrm>
          </p:grpSpPr>
          <p:sp>
            <p:nvSpPr>
              <p:cNvPr id="22" name="Freeform 25" descr="This image is an icon of three people interacting. ">
                <a:extLst>
                  <a:ext uri="{FF2B5EF4-FFF2-40B4-BE49-F238E27FC236}">
                    <a16:creationId xmlns:a16="http://schemas.microsoft.com/office/drawing/2014/main" id="{40B3D9E3-FB50-4DB5-9EC1-B0A5C874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5" y="2143125"/>
                <a:ext cx="1397000" cy="1397000"/>
              </a:xfrm>
              <a:custGeom>
                <a:avLst/>
                <a:gdLst>
                  <a:gd name="T0" fmla="*/ 276 w 336"/>
                  <a:gd name="T1" fmla="*/ 276 h 336"/>
                  <a:gd name="T2" fmla="*/ 60 w 336"/>
                  <a:gd name="T3" fmla="*/ 276 h 336"/>
                  <a:gd name="T4" fmla="*/ 60 w 336"/>
                  <a:gd name="T5" fmla="*/ 60 h 336"/>
                  <a:gd name="T6" fmla="*/ 276 w 336"/>
                  <a:gd name="T7" fmla="*/ 60 h 336"/>
                  <a:gd name="T8" fmla="*/ 276 w 336"/>
                  <a:gd name="T9" fmla="*/ 2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6">
                    <a:moveTo>
                      <a:pt x="276" y="276"/>
                    </a:moveTo>
                    <a:cubicBezTo>
                      <a:pt x="217" y="336"/>
                      <a:pt x="120" y="336"/>
                      <a:pt x="60" y="276"/>
                    </a:cubicBezTo>
                    <a:cubicBezTo>
                      <a:pt x="0" y="217"/>
                      <a:pt x="0" y="120"/>
                      <a:pt x="60" y="60"/>
                    </a:cubicBezTo>
                    <a:cubicBezTo>
                      <a:pt x="120" y="0"/>
                      <a:pt x="217" y="0"/>
                      <a:pt x="276" y="60"/>
                    </a:cubicBezTo>
                    <a:cubicBezTo>
                      <a:pt x="336" y="120"/>
                      <a:pt x="336" y="217"/>
                      <a:pt x="276" y="2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0E448E9-8D3E-4E87-8BD9-BB0A5FCE4314}"/>
                  </a:ext>
                </a:extLst>
              </p:cNvPr>
              <p:cNvGrpSpPr/>
              <p:nvPr/>
            </p:nvGrpSpPr>
            <p:grpSpPr>
              <a:xfrm>
                <a:off x="3810316" y="2465099"/>
                <a:ext cx="613094" cy="674403"/>
                <a:chOff x="3398838" y="2895601"/>
                <a:chExt cx="346075" cy="346075"/>
              </a:xfrm>
            </p:grpSpPr>
            <p:sp>
              <p:nvSpPr>
                <p:cNvPr id="24" name="Freeform 49">
                  <a:extLst>
                    <a:ext uri="{FF2B5EF4-FFF2-40B4-BE49-F238E27FC236}">
                      <a16:creationId xmlns:a16="http://schemas.microsoft.com/office/drawing/2014/main" id="{900FD381-E04C-464E-9532-96CE76EC4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8838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50">
                  <a:extLst>
                    <a:ext uri="{FF2B5EF4-FFF2-40B4-BE49-F238E27FC236}">
                      <a16:creationId xmlns:a16="http://schemas.microsoft.com/office/drawing/2014/main" id="{0AAA747D-35DC-4EE0-9D32-BF78DC5D6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7101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Oval 51">
                  <a:extLst>
                    <a:ext uri="{FF2B5EF4-FFF2-40B4-BE49-F238E27FC236}">
                      <a16:creationId xmlns:a16="http://schemas.microsoft.com/office/drawing/2014/main" id="{503777B0-93DB-41FF-AF12-988F22D8E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001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52">
                  <a:extLst>
                    <a:ext uri="{FF2B5EF4-FFF2-40B4-BE49-F238E27FC236}">
                      <a16:creationId xmlns:a16="http://schemas.microsoft.com/office/drawing/2014/main" id="{5BECC3A3-CC8C-45CE-B1CA-43711BF0D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9001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53">
                  <a:extLst>
                    <a:ext uri="{FF2B5EF4-FFF2-40B4-BE49-F238E27FC236}">
                      <a16:creationId xmlns:a16="http://schemas.microsoft.com/office/drawing/2014/main" id="{B5171D60-1DF1-499A-9F39-FC24C343E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4101" y="2986089"/>
                  <a:ext cx="82550" cy="58738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54">
                  <a:extLst>
                    <a:ext uri="{FF2B5EF4-FFF2-40B4-BE49-F238E27FC236}">
                      <a16:creationId xmlns:a16="http://schemas.microsoft.com/office/drawing/2014/main" id="{CFD9B5F6-AFF8-4993-89AE-D69E67210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2363" y="2986089"/>
                  <a:ext cx="82550" cy="58738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Oval 55">
                  <a:extLst>
                    <a:ext uri="{FF2B5EF4-FFF2-40B4-BE49-F238E27FC236}">
                      <a16:creationId xmlns:a16="http://schemas.microsoft.com/office/drawing/2014/main" id="{36BFA32B-FA26-4754-93F4-487DE832F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4263" y="2895601"/>
                  <a:ext cx="90488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56">
                  <a:extLst>
                    <a:ext uri="{FF2B5EF4-FFF2-40B4-BE49-F238E27FC236}">
                      <a16:creationId xmlns:a16="http://schemas.microsoft.com/office/drawing/2014/main" id="{303EC14D-2E2D-4E85-BB11-A039F98B7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4263" y="2928939"/>
                  <a:ext cx="90488" cy="14288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57">
                  <a:extLst>
                    <a:ext uri="{FF2B5EF4-FFF2-40B4-BE49-F238E27FC236}">
                      <a16:creationId xmlns:a16="http://schemas.microsoft.com/office/drawing/2014/main" id="{E13CAB86-D647-424D-B8CD-E02875AB7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7263" y="3181351"/>
                  <a:ext cx="82550" cy="60325"/>
                </a:xfrm>
                <a:custGeom>
                  <a:avLst/>
                  <a:gdLst>
                    <a:gd name="T0" fmla="*/ 14 w 22"/>
                    <a:gd name="T1" fmla="*/ 0 h 16"/>
                    <a:gd name="T2" fmla="*/ 14 w 22"/>
                    <a:gd name="T3" fmla="*/ 6 h 16"/>
                    <a:gd name="T4" fmla="*/ 4 w 22"/>
                    <a:gd name="T5" fmla="*/ 9 h 16"/>
                    <a:gd name="T6" fmla="*/ 0 w 22"/>
                    <a:gd name="T7" fmla="*/ 14 h 16"/>
                    <a:gd name="T8" fmla="*/ 0 w 22"/>
                    <a:gd name="T9" fmla="*/ 16 h 16"/>
                    <a:gd name="T10" fmla="*/ 22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14" y="0"/>
                      </a:move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2" y="10"/>
                        <a:pt x="0" y="12"/>
                        <a:pt x="0" y="14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8">
                  <a:extLst>
                    <a:ext uri="{FF2B5EF4-FFF2-40B4-BE49-F238E27FC236}">
                      <a16:creationId xmlns:a16="http://schemas.microsoft.com/office/drawing/2014/main" id="{B7261918-764A-4F85-9EEF-5EB3BA32E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3181351"/>
                  <a:ext cx="82550" cy="60325"/>
                </a:xfrm>
                <a:custGeom>
                  <a:avLst/>
                  <a:gdLst>
                    <a:gd name="T0" fmla="*/ 8 w 22"/>
                    <a:gd name="T1" fmla="*/ 0 h 16"/>
                    <a:gd name="T2" fmla="*/ 8 w 22"/>
                    <a:gd name="T3" fmla="*/ 6 h 16"/>
                    <a:gd name="T4" fmla="*/ 18 w 22"/>
                    <a:gd name="T5" fmla="*/ 9 h 16"/>
                    <a:gd name="T6" fmla="*/ 22 w 22"/>
                    <a:gd name="T7" fmla="*/ 14 h 16"/>
                    <a:gd name="T8" fmla="*/ 22 w 22"/>
                    <a:gd name="T9" fmla="*/ 16 h 16"/>
                    <a:gd name="T10" fmla="*/ 0 w 22"/>
                    <a:gd name="T11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6">
                      <a:moveTo>
                        <a:pt x="8" y="0"/>
                      </a:move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0" y="10"/>
                        <a:pt x="22" y="12"/>
                        <a:pt x="22" y="14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0" y="16"/>
                        <a:pt x="0" y="16"/>
                        <a:pt x="0" y="16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Oval 59">
                  <a:extLst>
                    <a:ext uri="{FF2B5EF4-FFF2-40B4-BE49-F238E27FC236}">
                      <a16:creationId xmlns:a16="http://schemas.microsoft.com/office/drawing/2014/main" id="{0E109123-F859-4F4E-8CD0-F7BB960AF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7426" y="3090864"/>
                  <a:ext cx="88900" cy="96838"/>
                </a:xfrm>
                <a:prstGeom prst="ellips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0">
                  <a:extLst>
                    <a:ext uri="{FF2B5EF4-FFF2-40B4-BE49-F238E27FC236}">
                      <a16:creationId xmlns:a16="http://schemas.microsoft.com/office/drawing/2014/main" id="{4C0C0DDF-7D59-46B7-B96E-6172A73F8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426" y="3124201"/>
                  <a:ext cx="88900" cy="15875"/>
                </a:xfrm>
                <a:custGeom>
                  <a:avLst/>
                  <a:gdLst>
                    <a:gd name="T0" fmla="*/ 24 w 24"/>
                    <a:gd name="T1" fmla="*/ 2 h 4"/>
                    <a:gd name="T2" fmla="*/ 14 w 24"/>
                    <a:gd name="T3" fmla="*/ 0 h 4"/>
                    <a:gd name="T4" fmla="*/ 0 w 2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4">
                      <a:moveTo>
                        <a:pt x="24" y="2"/>
                      </a:moveTo>
                      <a:cubicBezTo>
                        <a:pt x="22" y="4"/>
                        <a:pt x="16" y="4"/>
                        <a:pt x="14" y="0"/>
                      </a:cubicBezTo>
                      <a:cubicBezTo>
                        <a:pt x="10" y="4"/>
                        <a:pt x="3" y="4"/>
                        <a:pt x="0" y="1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Line 61">
                  <a:extLst>
                    <a:ext uri="{FF2B5EF4-FFF2-40B4-BE49-F238E27FC236}">
                      <a16:creationId xmlns:a16="http://schemas.microsoft.com/office/drawing/2014/main" id="{B11953D6-9857-4A56-A60D-A53A04E59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12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62">
                  <a:extLst>
                    <a:ext uri="{FF2B5EF4-FFF2-40B4-BE49-F238E27FC236}">
                      <a16:creationId xmlns:a16="http://schemas.microsoft.com/office/drawing/2014/main" id="{1C2A1C5E-D452-4250-A462-D29A31FF5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54426" y="3074989"/>
                  <a:ext cx="38100" cy="38100"/>
                </a:xfrm>
                <a:prstGeom prst="lin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E196388-4F72-4D90-94F1-AEE1648035B5}"/>
                </a:ext>
              </a:extLst>
            </p:cNvPr>
            <p:cNvGrpSpPr/>
            <p:nvPr/>
          </p:nvGrpSpPr>
          <p:grpSpPr>
            <a:xfrm>
              <a:off x="756034" y="5114515"/>
              <a:ext cx="593205" cy="593945"/>
              <a:chOff x="2690812" y="4162425"/>
              <a:chExt cx="1271588" cy="1273175"/>
            </a:xfrm>
          </p:grpSpPr>
          <p:sp>
            <p:nvSpPr>
              <p:cNvPr id="39" name="Oval 24" descr="This image is an icon of three people and a globe.">
                <a:extLst>
                  <a:ext uri="{FF2B5EF4-FFF2-40B4-BE49-F238E27FC236}">
                    <a16:creationId xmlns:a16="http://schemas.microsoft.com/office/drawing/2014/main" id="{037EDB3C-87C4-4FA9-9513-4A8E2BA33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812" y="4162425"/>
                <a:ext cx="1271588" cy="1273175"/>
              </a:xfrm>
              <a:prstGeom prst="ellipse">
                <a:avLst/>
              </a:prstGeom>
              <a:gradFill>
                <a:gsLst>
                  <a:gs pos="0">
                    <a:srgbClr val="7CEFD8"/>
                  </a:gs>
                  <a:gs pos="50000">
                    <a:srgbClr val="6672E4"/>
                  </a:gs>
                  <a:gs pos="100000">
                    <a:srgbClr val="882BE5"/>
                  </a:gs>
                </a:gsLst>
                <a:lin ang="78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E4B96B-58FD-4E6A-AF13-C5020615E0FE}"/>
                  </a:ext>
                </a:extLst>
              </p:cNvPr>
              <p:cNvGrpSpPr/>
              <p:nvPr/>
            </p:nvGrpSpPr>
            <p:grpSpPr>
              <a:xfrm>
                <a:off x="3011359" y="4426329"/>
                <a:ext cx="610282" cy="674403"/>
                <a:chOff x="4841875" y="2895601"/>
                <a:chExt cx="344488" cy="346075"/>
              </a:xfrm>
            </p:grpSpPr>
            <p:sp>
              <p:nvSpPr>
                <p:cNvPr id="41" name="Freeform 258">
                  <a:extLst>
                    <a:ext uri="{FF2B5EF4-FFF2-40B4-BE49-F238E27FC236}">
                      <a16:creationId xmlns:a16="http://schemas.microsoft.com/office/drawing/2014/main" id="{9171BF0F-A8C1-40E4-8B5E-018BF6635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6488" y="2895601"/>
                  <a:ext cx="195263" cy="195263"/>
                </a:xfrm>
                <a:custGeom>
                  <a:avLst/>
                  <a:gdLst>
                    <a:gd name="T0" fmla="*/ 52 w 52"/>
                    <a:gd name="T1" fmla="*/ 26 h 52"/>
                    <a:gd name="T2" fmla="*/ 26 w 52"/>
                    <a:gd name="T3" fmla="*/ 52 h 52"/>
                    <a:gd name="T4" fmla="*/ 0 w 52"/>
                    <a:gd name="T5" fmla="*/ 25 h 52"/>
                    <a:gd name="T6" fmla="*/ 25 w 52"/>
                    <a:gd name="T7" fmla="*/ 0 h 52"/>
                    <a:gd name="T8" fmla="*/ 26 w 52"/>
                    <a:gd name="T9" fmla="*/ 0 h 52"/>
                    <a:gd name="T10" fmla="*/ 52 w 52"/>
                    <a:gd name="T11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2">
                      <a:moveTo>
                        <a:pt x="52" y="26"/>
                      </a:moveTo>
                      <a:cubicBezTo>
                        <a:pt x="52" y="40"/>
                        <a:pt x="40" y="52"/>
                        <a:pt x="26" y="52"/>
                      </a:cubicBezTo>
                      <a:cubicBezTo>
                        <a:pt x="12" y="52"/>
                        <a:pt x="0" y="40"/>
                        <a:pt x="0" y="25"/>
                      </a:cubicBezTo>
                      <a:cubicBezTo>
                        <a:pt x="0" y="11"/>
                        <a:pt x="11" y="1"/>
                        <a:pt x="25" y="0"/>
                      </a:cubicBezTo>
                      <a:cubicBezTo>
                        <a:pt x="25" y="0"/>
                        <a:pt x="26" y="0"/>
                        <a:pt x="26" y="0"/>
                      </a:cubicBezTo>
                      <a:cubicBezTo>
                        <a:pt x="40" y="0"/>
                        <a:pt x="52" y="11"/>
                        <a:pt x="52" y="26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259">
                  <a:extLst>
                    <a:ext uri="{FF2B5EF4-FFF2-40B4-BE49-F238E27FC236}">
                      <a16:creationId xmlns:a16="http://schemas.microsoft.com/office/drawing/2014/main" id="{B64E9334-097C-4CB9-9617-46C8650E4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763" y="2895601"/>
                  <a:ext cx="52388" cy="195263"/>
                </a:xfrm>
                <a:custGeom>
                  <a:avLst/>
                  <a:gdLst>
                    <a:gd name="T0" fmla="*/ 14 w 14"/>
                    <a:gd name="T1" fmla="*/ 0 h 52"/>
                    <a:gd name="T2" fmla="*/ 14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14" y="0"/>
                      </a:moveTo>
                      <a:cubicBezTo>
                        <a:pt x="0" y="15"/>
                        <a:pt x="0" y="34"/>
                        <a:pt x="14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Freeform 260">
                  <a:extLst>
                    <a:ext uri="{FF2B5EF4-FFF2-40B4-BE49-F238E27FC236}">
                      <a16:creationId xmlns:a16="http://schemas.microsoft.com/office/drawing/2014/main" id="{B9A1BA9E-445A-47A3-ADC3-32683BF48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8088" y="2895601"/>
                  <a:ext cx="52388" cy="195263"/>
                </a:xfrm>
                <a:custGeom>
                  <a:avLst/>
                  <a:gdLst>
                    <a:gd name="T0" fmla="*/ 0 w 14"/>
                    <a:gd name="T1" fmla="*/ 0 h 52"/>
                    <a:gd name="T2" fmla="*/ 0 w 14"/>
                    <a:gd name="T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52">
                      <a:moveTo>
                        <a:pt x="0" y="0"/>
                      </a:moveTo>
                      <a:cubicBezTo>
                        <a:pt x="14" y="15"/>
                        <a:pt x="14" y="34"/>
                        <a:pt x="0" y="52"/>
                      </a:cubicBezTo>
                    </a:path>
                  </a:pathLst>
                </a:cu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261">
                  <a:extLst>
                    <a:ext uri="{FF2B5EF4-FFF2-40B4-BE49-F238E27FC236}">
                      <a16:creationId xmlns:a16="http://schemas.microsoft.com/office/drawing/2014/main" id="{C3A77B5D-68B1-4090-BBC4-B0E5DCEC14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3044826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262">
                  <a:extLst>
                    <a:ext uri="{FF2B5EF4-FFF2-40B4-BE49-F238E27FC236}">
                      <a16:creationId xmlns:a16="http://schemas.microsoft.com/office/drawing/2014/main" id="{1A7BA1EA-CD95-424F-8A0A-F35B3CB9B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32363" y="2940051"/>
                  <a:ext cx="165100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263">
                  <a:extLst>
                    <a:ext uri="{FF2B5EF4-FFF2-40B4-BE49-F238E27FC236}">
                      <a16:creationId xmlns:a16="http://schemas.microsoft.com/office/drawing/2014/main" id="{31E345C1-BFCC-4770-880A-DBB426F702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16488" y="2992438"/>
                  <a:ext cx="195263" cy="0"/>
                </a:xfrm>
                <a:prstGeom prst="line">
                  <a:avLst/>
                </a:prstGeom>
                <a:no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Oval 264">
                  <a:extLst>
                    <a:ext uri="{FF2B5EF4-FFF2-40B4-BE49-F238E27FC236}">
                      <a16:creationId xmlns:a16="http://schemas.microsoft.com/office/drawing/2014/main" id="{19215AFA-FCFF-4C23-9FA1-5D129B00D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4100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Oval 265">
                  <a:extLst>
                    <a:ext uri="{FF2B5EF4-FFF2-40B4-BE49-F238E27FC236}">
                      <a16:creationId xmlns:a16="http://schemas.microsoft.com/office/drawing/2014/main" id="{BD2367C6-5620-4A86-9127-9FEB49685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6813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Oval 266">
                  <a:extLst>
                    <a:ext uri="{FF2B5EF4-FFF2-40B4-BE49-F238E27FC236}">
                      <a16:creationId xmlns:a16="http://schemas.microsoft.com/office/drawing/2014/main" id="{DAEB3F93-9D9D-4620-87D0-9DEB1033E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9525" y="3105151"/>
                  <a:ext cx="74613" cy="76200"/>
                </a:xfrm>
                <a:prstGeom prst="ellipse">
                  <a:avLst/>
                </a:pr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267">
                  <a:extLst>
                    <a:ext uri="{FF2B5EF4-FFF2-40B4-BE49-F238E27FC236}">
                      <a16:creationId xmlns:a16="http://schemas.microsoft.com/office/drawing/2014/main" id="{39E2F49B-9389-47F1-9AD1-A580B79C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875" y="3181351"/>
                  <a:ext cx="344488" cy="60325"/>
                </a:xfrm>
                <a:custGeom>
                  <a:avLst/>
                  <a:gdLst>
                    <a:gd name="T0" fmla="*/ 76 w 92"/>
                    <a:gd name="T1" fmla="*/ 0 h 16"/>
                    <a:gd name="T2" fmla="*/ 61 w 92"/>
                    <a:gd name="T3" fmla="*/ 11 h 16"/>
                    <a:gd name="T4" fmla="*/ 46 w 92"/>
                    <a:gd name="T5" fmla="*/ 0 h 16"/>
                    <a:gd name="T6" fmla="*/ 31 w 92"/>
                    <a:gd name="T7" fmla="*/ 11 h 16"/>
                    <a:gd name="T8" fmla="*/ 16 w 92"/>
                    <a:gd name="T9" fmla="*/ 0 h 16"/>
                    <a:gd name="T10" fmla="*/ 0 w 92"/>
                    <a:gd name="T11" fmla="*/ 16 h 16"/>
                    <a:gd name="T12" fmla="*/ 92 w 92"/>
                    <a:gd name="T13" fmla="*/ 16 h 16"/>
                    <a:gd name="T14" fmla="*/ 76 w 92"/>
                    <a:gd name="T1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" h="16">
                      <a:moveTo>
                        <a:pt x="76" y="0"/>
                      </a:moveTo>
                      <a:cubicBezTo>
                        <a:pt x="69" y="0"/>
                        <a:pt x="63" y="4"/>
                        <a:pt x="61" y="11"/>
                      </a:cubicBezTo>
                      <a:cubicBezTo>
                        <a:pt x="59" y="4"/>
                        <a:pt x="53" y="0"/>
                        <a:pt x="46" y="0"/>
                      </a:cubicBezTo>
                      <a:cubicBezTo>
                        <a:pt x="39" y="0"/>
                        <a:pt x="33" y="4"/>
                        <a:pt x="31" y="11"/>
                      </a:cubicBezTo>
                      <a:cubicBezTo>
                        <a:pt x="29" y="4"/>
                        <a:pt x="23" y="0"/>
                        <a:pt x="16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8"/>
                        <a:pt x="85" y="0"/>
                        <a:pt x="76" y="0"/>
                      </a:cubicBezTo>
                      <a:close/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2F7507E-84C4-43E3-8F05-07666B4AA53B}"/>
                </a:ext>
              </a:extLst>
            </p:cNvPr>
            <p:cNvGrpSpPr/>
            <p:nvPr/>
          </p:nvGrpSpPr>
          <p:grpSpPr>
            <a:xfrm>
              <a:off x="1636214" y="3489300"/>
              <a:ext cx="3908243" cy="198582"/>
              <a:chOff x="1636214" y="3195950"/>
              <a:chExt cx="2421165" cy="88596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BCEB1F2F-367D-41AE-A066-F8669215D8F2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F9128D-E30C-4733-AE4B-3863B632A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0891A01-8A14-486D-93D7-756C1B0A9EF0}"/>
                </a:ext>
              </a:extLst>
            </p:cNvPr>
            <p:cNvGrpSpPr/>
            <p:nvPr/>
          </p:nvGrpSpPr>
          <p:grpSpPr>
            <a:xfrm>
              <a:off x="1636214" y="4422278"/>
              <a:ext cx="3908243" cy="198582"/>
              <a:chOff x="1636214" y="3195950"/>
              <a:chExt cx="2421165" cy="88596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BEC06DD3-CCF5-4FA9-B6A5-88C2AD698D60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AD9B3B86-FE3B-4F92-A920-9858B368D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CB2CD80-A7D2-4E5E-8A6D-4BC684DF7BE1}"/>
                </a:ext>
              </a:extLst>
            </p:cNvPr>
            <p:cNvGrpSpPr/>
            <p:nvPr/>
          </p:nvGrpSpPr>
          <p:grpSpPr>
            <a:xfrm>
              <a:off x="1636214" y="5306795"/>
              <a:ext cx="3908243" cy="198582"/>
              <a:chOff x="1636214" y="3195950"/>
              <a:chExt cx="2421165" cy="88596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819435B-AB91-4456-82A2-4B47BC037ACD}"/>
                  </a:ext>
                </a:extLst>
              </p:cNvPr>
              <p:cNvSpPr/>
              <p:nvPr/>
            </p:nvSpPr>
            <p:spPr>
              <a:xfrm>
                <a:off x="1636214" y="3195964"/>
                <a:ext cx="2421165" cy="88582"/>
              </a:xfrm>
              <a:prstGeom prst="roundRect">
                <a:avLst>
                  <a:gd name="adj" fmla="val 50000"/>
                </a:avLst>
              </a:prstGeom>
              <a:solidFill>
                <a:srgbClr val="7BEBD8">
                  <a:alpha val="29000"/>
                </a:srgbClr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innerShdw blurRad="114300">
                  <a:prstClr val="black">
                    <a:alpha val="47000"/>
                  </a:prstClr>
                </a:inn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DDE19D2-9433-4660-BEFC-0A90ABFBA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636215" y="3195950"/>
                <a:ext cx="1458429" cy="8858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">
                    <a:srgbClr val="7CEFD8">
                      <a:alpha val="79000"/>
                    </a:srgbClr>
                  </a:gs>
                  <a:gs pos="61000">
                    <a:srgbClr val="6672E4">
                      <a:alpha val="84000"/>
                    </a:srgbClr>
                  </a:gs>
                  <a:gs pos="98000">
                    <a:srgbClr val="882BE5">
                      <a:alpha val="66000"/>
                    </a:srgbClr>
                  </a:gs>
                </a:gsLst>
                <a:lin ang="7200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3" name="Picture 162" descr="This image is of two sets of hands putting puzzle pieces together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7548019" y="0"/>
            <a:ext cx="4643982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B1DF3B6-E222-FDC9-73DA-FD182D3E29E1}"/>
              </a:ext>
            </a:extLst>
          </p:cNvPr>
          <p:cNvSpPr txBox="1"/>
          <p:nvPr/>
        </p:nvSpPr>
        <p:spPr>
          <a:xfrm>
            <a:off x="755664" y="2573965"/>
            <a:ext cx="536921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i="0" dirty="0"/>
              <a:t>Filtering option in leaflet wasn’t working properly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heart with various graphs and charts&#10;&#10;Description automatically generated with medium confidence">
            <a:extLst>
              <a:ext uri="{FF2B5EF4-FFF2-40B4-BE49-F238E27FC236}">
                <a16:creationId xmlns:a16="http://schemas.microsoft.com/office/drawing/2014/main" id="{D67B7CC6-5B11-BC8A-1013-8EE0ED4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405" t="3555" r="32479" b="40216"/>
          <a:stretch/>
        </p:blipFill>
        <p:spPr>
          <a:xfrm>
            <a:off x="0" y="-2540"/>
            <a:ext cx="7858664" cy="6860540"/>
          </a:xfrm>
          <a:prstGeom prst="rect">
            <a:avLst/>
          </a:prstGeom>
        </p:spPr>
      </p:pic>
      <p:sp>
        <p:nvSpPr>
          <p:cNvPr id="68" name="Title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581197" y="3996620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4D15AA-4B45-41B5-A81C-97FCBF019951}"/>
              </a:ext>
            </a:extLst>
          </p:cNvPr>
          <p:cNvSpPr/>
          <p:nvPr/>
        </p:nvSpPr>
        <p:spPr>
          <a:xfrm>
            <a:off x="618868" y="4635532"/>
            <a:ext cx="855101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i="0" dirty="0">
                <a:effectLst/>
                <a:latin typeface="Roboto" panose="02000000000000000000" pitchFamily="2" charset="0"/>
              </a:rPr>
              <a:t>Centers for Disease Control and Prevention</a:t>
            </a:r>
            <a:endParaRPr lang="en-US" sz="24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9978" y="-2540"/>
            <a:ext cx="3717786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utoShape 2">
            <a:extLst>
              <a:ext uri="{FF2B5EF4-FFF2-40B4-BE49-F238E27FC236}">
                <a16:creationId xmlns:a16="http://schemas.microsoft.com/office/drawing/2014/main" id="{E7E4F2D1-940E-2C49-7479-38CC250F5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AutoShape 4" descr="Logo for the Centers for Disease Control and Prevention (CDC) (round) -  Overview">
            <a:extLst>
              <a:ext uri="{FF2B5EF4-FFF2-40B4-BE49-F238E27FC236}">
                <a16:creationId xmlns:a16="http://schemas.microsoft.com/office/drawing/2014/main" id="{4639ABBF-7DDA-4D88-159A-BC7C6B0CF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D73A423-9A7F-238A-87E2-2DF7441F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828" y="1577843"/>
            <a:ext cx="3088516" cy="3088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5EC34-3C12-D7C5-4142-DEE136F6A3D8}"/>
              </a:ext>
            </a:extLst>
          </p:cNvPr>
          <p:cNvSpPr txBox="1"/>
          <p:nvPr/>
        </p:nvSpPr>
        <p:spPr>
          <a:xfrm>
            <a:off x="477680" y="1507535"/>
            <a:ext cx="72864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</a:rPr>
              <a:t>How does cardiovascular disease risk vary by ethnicity across different states in North America?</a:t>
            </a:r>
            <a:endParaRPr lang="en-GB" sz="2400" b="1" dirty="0"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4B362-EF7C-EF10-50D1-E5CFE75242B5}"/>
              </a:ext>
            </a:extLst>
          </p:cNvPr>
          <p:cNvSpPr txBox="1"/>
          <p:nvPr/>
        </p:nvSpPr>
        <p:spPr>
          <a:xfrm>
            <a:off x="581197" y="685531"/>
            <a:ext cx="360328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Question:</a:t>
            </a: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479012" y="306768"/>
            <a:ext cx="78227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dataset documents rates and trends in heart disease and stroke mortality:</a:t>
            </a: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5855887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C6E9997-823C-B600-9E36-42B0DB2B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78" y="1833390"/>
            <a:ext cx="7375737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Focus: </a:t>
            </a:r>
            <a:r>
              <a:rPr lang="en-US" altLang="en-US" dirty="0">
                <a:latin typeface="Roboto" panose="02000000000000000000" pitchFamily="2" charset="0"/>
              </a:rPr>
              <a:t>Rates and trends in heart disease and stroke mortality rates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Location: </a:t>
            </a:r>
            <a:r>
              <a:rPr lang="en-US" altLang="en-US" dirty="0">
                <a:latin typeface="Roboto" panose="02000000000000000000" pitchFamily="2" charset="0"/>
              </a:rPr>
              <a:t>County-level estimates within the United States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Race/Ethnicity: </a:t>
            </a:r>
            <a:r>
              <a:rPr lang="en-US" altLang="en-US" dirty="0">
                <a:latin typeface="Roboto" panose="02000000000000000000" pitchFamily="2" charset="0"/>
              </a:rPr>
              <a:t>Non-Hispanic American Indian/Alaska Native,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Roboto" panose="02000000000000000000" pitchFamily="2" charset="0"/>
              </a:rPr>
              <a:t>      Non-Hispanic Asian/Pacific Islander, Non-Hispanic Black,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Roboto" panose="02000000000000000000" pitchFamily="2" charset="0"/>
              </a:rPr>
              <a:t>      Hispanic, Non-Hispanic White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Timeframe: </a:t>
            </a:r>
            <a:r>
              <a:rPr lang="en-US" altLang="en-US" dirty="0">
                <a:latin typeface="Roboto" panose="02000000000000000000" pitchFamily="2" charset="0"/>
              </a:rPr>
              <a:t>1999-2019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b="1" dirty="0"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Age Groups: </a:t>
            </a:r>
            <a:r>
              <a:rPr lang="en-US" altLang="en-US" dirty="0">
                <a:latin typeface="Roboto" panose="02000000000000000000" pitchFamily="2" charset="0"/>
              </a:rPr>
              <a:t>35-64 and 65 years and older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Roboto" panose="02000000000000000000" pitchFamily="2" charset="0"/>
              </a:rPr>
              <a:t>Sex: </a:t>
            </a:r>
            <a:r>
              <a:rPr lang="en-US" altLang="en-US" dirty="0">
                <a:latin typeface="Roboto" panose="02000000000000000000" pitchFamily="2" charset="0"/>
              </a:rPr>
              <a:t>Women and Men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23900" y="457291"/>
            <a:ext cx="9415182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creation process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665670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466949" y="3189004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4459200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890" y="2719313"/>
              <a:ext cx="1431827" cy="1431826"/>
            </a:xfrm>
            <a:prstGeom prst="arc">
              <a:avLst>
                <a:gd name="adj1" fmla="val 16200000"/>
                <a:gd name="adj2" fmla="val 75511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472556" y="3189005"/>
              <a:ext cx="2035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782592" y="3160041"/>
                <a:ext cx="2035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3850353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354739" y="4841786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4173643" y="4841787"/>
            <a:ext cx="7747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21589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7360346" y="4841787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CSV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4945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96218" y="4841787"/>
            <a:ext cx="7829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900" y="968477"/>
            <a:ext cx="5372100" cy="4921047"/>
            <a:chOff x="723900" y="968477"/>
            <a:chExt cx="5372100" cy="492104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" y="2968796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107" y="968477"/>
              <a:ext cx="3107685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75" y="2968796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 descr="This image is an icon of four people interacting. ">
              <a:extLst>
                <a:ext uri="{FF2B5EF4-FFF2-40B4-BE49-F238E27FC236}">
                  <a16:creationId xmlns:a16="http://schemas.microsoft.com/office/drawing/2014/main" id="{C8436027-C518-481B-BDB7-763A9644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115" y="3038089"/>
              <a:ext cx="1125670" cy="1333546"/>
            </a:xfrm>
            <a:custGeom>
              <a:avLst/>
              <a:gdLst>
                <a:gd name="T0" fmla="*/ 344 w 344"/>
                <a:gd name="T1" fmla="*/ 376 h 408"/>
                <a:gd name="T2" fmla="*/ 344 w 344"/>
                <a:gd name="T3" fmla="*/ 377 h 408"/>
                <a:gd name="T4" fmla="*/ 323 w 344"/>
                <a:gd name="T5" fmla="*/ 385 h 408"/>
                <a:gd name="T6" fmla="*/ 282 w 344"/>
                <a:gd name="T7" fmla="*/ 396 h 408"/>
                <a:gd name="T8" fmla="*/ 277 w 344"/>
                <a:gd name="T9" fmla="*/ 397 h 408"/>
                <a:gd name="T10" fmla="*/ 218 w 344"/>
                <a:gd name="T11" fmla="*/ 406 h 408"/>
                <a:gd name="T12" fmla="*/ 217 w 344"/>
                <a:gd name="T13" fmla="*/ 406 h 408"/>
                <a:gd name="T14" fmla="*/ 214 w 344"/>
                <a:gd name="T15" fmla="*/ 406 h 408"/>
                <a:gd name="T16" fmla="*/ 172 w 344"/>
                <a:gd name="T17" fmla="*/ 408 h 408"/>
                <a:gd name="T18" fmla="*/ 128 w 344"/>
                <a:gd name="T19" fmla="*/ 406 h 408"/>
                <a:gd name="T20" fmla="*/ 127 w 344"/>
                <a:gd name="T21" fmla="*/ 406 h 408"/>
                <a:gd name="T22" fmla="*/ 64 w 344"/>
                <a:gd name="T23" fmla="*/ 396 h 408"/>
                <a:gd name="T24" fmla="*/ 62 w 344"/>
                <a:gd name="T25" fmla="*/ 396 h 408"/>
                <a:gd name="T26" fmla="*/ 0 w 344"/>
                <a:gd name="T27" fmla="*/ 377 h 408"/>
                <a:gd name="T28" fmla="*/ 0 w 344"/>
                <a:gd name="T29" fmla="*/ 376 h 408"/>
                <a:gd name="T30" fmla="*/ 4 w 344"/>
                <a:gd name="T31" fmla="*/ 313 h 408"/>
                <a:gd name="T32" fmla="*/ 17 w 344"/>
                <a:gd name="T33" fmla="*/ 249 h 408"/>
                <a:gd name="T34" fmla="*/ 86 w 344"/>
                <a:gd name="T35" fmla="*/ 97 h 408"/>
                <a:gd name="T36" fmla="*/ 126 w 344"/>
                <a:gd name="T37" fmla="*/ 46 h 408"/>
                <a:gd name="T38" fmla="*/ 172 w 344"/>
                <a:gd name="T39" fmla="*/ 0 h 408"/>
                <a:gd name="T40" fmla="*/ 218 w 344"/>
                <a:gd name="T41" fmla="*/ 46 h 408"/>
                <a:gd name="T42" fmla="*/ 258 w 344"/>
                <a:gd name="T43" fmla="*/ 97 h 408"/>
                <a:gd name="T44" fmla="*/ 327 w 344"/>
                <a:gd name="T45" fmla="*/ 249 h 408"/>
                <a:gd name="T46" fmla="*/ 340 w 344"/>
                <a:gd name="T47" fmla="*/ 313 h 408"/>
                <a:gd name="T48" fmla="*/ 344 w 344"/>
                <a:gd name="T49" fmla="*/ 37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4" h="408">
                  <a:moveTo>
                    <a:pt x="344" y="376"/>
                  </a:moveTo>
                  <a:cubicBezTo>
                    <a:pt x="344" y="377"/>
                    <a:pt x="344" y="377"/>
                    <a:pt x="344" y="377"/>
                  </a:cubicBezTo>
                  <a:cubicBezTo>
                    <a:pt x="337" y="380"/>
                    <a:pt x="330" y="382"/>
                    <a:pt x="323" y="385"/>
                  </a:cubicBezTo>
                  <a:cubicBezTo>
                    <a:pt x="309" y="389"/>
                    <a:pt x="296" y="393"/>
                    <a:pt x="282" y="396"/>
                  </a:cubicBezTo>
                  <a:cubicBezTo>
                    <a:pt x="280" y="396"/>
                    <a:pt x="279" y="396"/>
                    <a:pt x="277" y="397"/>
                  </a:cubicBezTo>
                  <a:cubicBezTo>
                    <a:pt x="258" y="401"/>
                    <a:pt x="238" y="404"/>
                    <a:pt x="218" y="406"/>
                  </a:cubicBezTo>
                  <a:cubicBezTo>
                    <a:pt x="217" y="406"/>
                    <a:pt x="217" y="406"/>
                    <a:pt x="217" y="406"/>
                  </a:cubicBezTo>
                  <a:cubicBezTo>
                    <a:pt x="216" y="406"/>
                    <a:pt x="215" y="406"/>
                    <a:pt x="214" y="406"/>
                  </a:cubicBezTo>
                  <a:cubicBezTo>
                    <a:pt x="200" y="407"/>
                    <a:pt x="186" y="408"/>
                    <a:pt x="172" y="408"/>
                  </a:cubicBezTo>
                  <a:cubicBezTo>
                    <a:pt x="158" y="408"/>
                    <a:pt x="143" y="407"/>
                    <a:pt x="128" y="406"/>
                  </a:cubicBezTo>
                  <a:cubicBezTo>
                    <a:pt x="128" y="406"/>
                    <a:pt x="127" y="406"/>
                    <a:pt x="127" y="406"/>
                  </a:cubicBezTo>
                  <a:cubicBezTo>
                    <a:pt x="106" y="404"/>
                    <a:pt x="85" y="401"/>
                    <a:pt x="64" y="396"/>
                  </a:cubicBezTo>
                  <a:cubicBezTo>
                    <a:pt x="63" y="396"/>
                    <a:pt x="63" y="396"/>
                    <a:pt x="62" y="396"/>
                  </a:cubicBezTo>
                  <a:cubicBezTo>
                    <a:pt x="41" y="391"/>
                    <a:pt x="21" y="385"/>
                    <a:pt x="0" y="377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54"/>
                    <a:pt x="2" y="333"/>
                    <a:pt x="4" y="313"/>
                  </a:cubicBezTo>
                  <a:cubicBezTo>
                    <a:pt x="7" y="291"/>
                    <a:pt x="11" y="270"/>
                    <a:pt x="17" y="249"/>
                  </a:cubicBezTo>
                  <a:cubicBezTo>
                    <a:pt x="31" y="194"/>
                    <a:pt x="55" y="143"/>
                    <a:pt x="86" y="97"/>
                  </a:cubicBezTo>
                  <a:cubicBezTo>
                    <a:pt x="98" y="79"/>
                    <a:pt x="112" y="62"/>
                    <a:pt x="126" y="46"/>
                  </a:cubicBezTo>
                  <a:cubicBezTo>
                    <a:pt x="140" y="29"/>
                    <a:pt x="156" y="14"/>
                    <a:pt x="172" y="0"/>
                  </a:cubicBezTo>
                  <a:cubicBezTo>
                    <a:pt x="188" y="14"/>
                    <a:pt x="204" y="29"/>
                    <a:pt x="218" y="46"/>
                  </a:cubicBezTo>
                  <a:cubicBezTo>
                    <a:pt x="233" y="62"/>
                    <a:pt x="246" y="79"/>
                    <a:pt x="258" y="97"/>
                  </a:cubicBezTo>
                  <a:cubicBezTo>
                    <a:pt x="289" y="143"/>
                    <a:pt x="313" y="194"/>
                    <a:pt x="327" y="249"/>
                  </a:cubicBezTo>
                  <a:cubicBezTo>
                    <a:pt x="333" y="270"/>
                    <a:pt x="337" y="291"/>
                    <a:pt x="340" y="313"/>
                  </a:cubicBezTo>
                  <a:cubicBezTo>
                    <a:pt x="343" y="333"/>
                    <a:pt x="344" y="354"/>
                    <a:pt x="344" y="3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3162299" y="3906330"/>
              <a:ext cx="4953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Python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Line 61">
                <a:extLst>
                  <a:ext uri="{FF2B5EF4-FFF2-40B4-BE49-F238E27FC236}">
                    <a16:creationId xmlns:a16="http://schemas.microsoft.com/office/drawing/2014/main" id="{22CD114E-A6F0-4722-A4EE-4C318C1DC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61225" y="457142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HVPlot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2177290" y="2874779"/>
              <a:ext cx="344488" cy="346075"/>
              <a:chOff x="4841875" y="2895601"/>
              <a:chExt cx="344488" cy="346075"/>
            </a:xfrm>
          </p:grpSpPr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931858" y="4481916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Leaflet</a:t>
              </a:r>
              <a:endParaRPr lang="en-US" sz="1600" i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762503" y="1603303"/>
              <a:ext cx="126033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SQlite3</a:t>
              </a:r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6470" y="1335163"/>
            <a:ext cx="0" cy="45283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389756" y="246421"/>
            <a:ext cx="8948205" cy="4776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we have used for our project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36624BB-ED6E-74DA-A559-1FF3E65ACF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05B83-AB7D-0860-2315-1ED0B2B9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6" y="2948273"/>
            <a:ext cx="1455115" cy="385947"/>
          </a:xfrm>
          <a:prstGeom prst="rect">
            <a:avLst/>
          </a:prstGeom>
        </p:spPr>
      </p:pic>
      <p:pic>
        <p:nvPicPr>
          <p:cNvPr id="7" name="Picture 6" descr="A blue and yellow triangle logo&#10;&#10;Description automatically generated">
            <a:extLst>
              <a:ext uri="{FF2B5EF4-FFF2-40B4-BE49-F238E27FC236}">
                <a16:creationId xmlns:a16="http://schemas.microsoft.com/office/drawing/2014/main" id="{743C0D12-61AC-F458-BB27-007623BE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94" y="4600383"/>
            <a:ext cx="656770" cy="847964"/>
          </a:xfrm>
          <a:prstGeom prst="rect">
            <a:avLst/>
          </a:prstGeom>
        </p:spPr>
      </p:pic>
      <p:pic>
        <p:nvPicPr>
          <p:cNvPr id="9" name="Picture 8" descr="A blue square with a feather in it&#10;&#10;Description automatically generated">
            <a:extLst>
              <a:ext uri="{FF2B5EF4-FFF2-40B4-BE49-F238E27FC236}">
                <a16:creationId xmlns:a16="http://schemas.microsoft.com/office/drawing/2014/main" id="{CFEA88A5-3BDE-0708-DA52-554C97AA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145" y="2542069"/>
            <a:ext cx="1636660" cy="1227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29BCC-368D-441D-47F6-85C4B6864855}"/>
              </a:ext>
            </a:extLst>
          </p:cNvPr>
          <p:cNvSpPr txBox="1"/>
          <p:nvPr/>
        </p:nvSpPr>
        <p:spPr>
          <a:xfrm>
            <a:off x="8080415" y="1768077"/>
            <a:ext cx="173898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SQLite3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HVPlot</a:t>
            </a: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Leaflet</a:t>
            </a:r>
          </a:p>
          <a:p>
            <a:endParaRPr lang="en-US" sz="18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endParaRPr lang="en-US" sz="18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7B623FAC-796A-AB4C-431A-31CF82C977FA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E815C0F-3188-991A-DA20-54D80D4E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03A77DA-1EFD-B710-6F0F-400CC280A77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8BE72A-3165-2DCD-2F89-D544335575DE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3920700" y="4117899"/>
            <a:ext cx="7982270" cy="25344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76221A-125E-AC06-F435-64D44BE3FF85}"/>
              </a:ext>
            </a:extLst>
          </p:cNvPr>
          <p:cNvSpPr txBox="1"/>
          <p:nvPr/>
        </p:nvSpPr>
        <p:spPr>
          <a:xfrm>
            <a:off x="995680" y="1117672"/>
            <a:ext cx="639386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800" b="1" dirty="0">
                <a:latin typeface="Segoe UI" panose="020B0502040204020203" pitchFamily="34" charset="0"/>
              </a:rPr>
              <a:t>Users can filter data based on: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Year (1999 – 2019)</a:t>
            </a: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Cardiovascular Disease Type: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Cardiovascular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stroke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All heart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Coronary heart disease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D0610-76E6-DBE0-168B-9B8C10602601}"/>
              </a:ext>
            </a:extLst>
          </p:cNvPr>
          <p:cNvSpPr txBox="1"/>
          <p:nvPr/>
        </p:nvSpPr>
        <p:spPr>
          <a:xfrm>
            <a:off x="995680" y="2971132"/>
            <a:ext cx="6393866" cy="236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UI" panose="020B0502040204020203" pitchFamily="34" charset="0"/>
              </a:rPr>
              <a:t>Ethnicity: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American Indian / Alaska Native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Asian / Pacific Islander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Black (Non-Hispanic)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Hispanic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White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Overall</a:t>
            </a: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B63954B-C4C6-17E4-77F4-3FEA634F0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4" r="44730" b="52755"/>
          <a:stretch/>
        </p:blipFill>
        <p:spPr>
          <a:xfrm>
            <a:off x="7149380" y="248163"/>
            <a:ext cx="4753590" cy="4162147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00677DE-59F0-DBEB-3F39-95396FC9A523}"/>
              </a:ext>
            </a:extLst>
          </p:cNvPr>
          <p:cNvCxnSpPr>
            <a:cxnSpLocks/>
          </p:cNvCxnSpPr>
          <p:nvPr/>
        </p:nvCxnSpPr>
        <p:spPr>
          <a:xfrm flipH="1">
            <a:off x="4481565" y="3611474"/>
            <a:ext cx="3360108" cy="798836"/>
          </a:xfrm>
          <a:prstGeom prst="straightConnector1">
            <a:avLst/>
          </a:prstGeom>
          <a:ln w="38100">
            <a:solidFill>
              <a:srgbClr val="0305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3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5014716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150" b="20725"/>
          <a:stretch/>
        </p:blipFill>
        <p:spPr>
          <a:xfrm>
            <a:off x="708092" y="3906653"/>
            <a:ext cx="8398746" cy="2534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11ACA-34C2-9D70-5740-83A3D183E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5520" b="70963"/>
          <a:stretch/>
        </p:blipFill>
        <p:spPr>
          <a:xfrm>
            <a:off x="7174202" y="273553"/>
            <a:ext cx="4731471" cy="4183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48AD1-CE76-67FC-0756-F489229B139A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09BBE-2BDF-A358-FA75-196D361D04D8}"/>
              </a:ext>
            </a:extLst>
          </p:cNvPr>
          <p:cNvSpPr txBox="1"/>
          <p:nvPr/>
        </p:nvSpPr>
        <p:spPr>
          <a:xfrm>
            <a:off x="1038528" y="1684108"/>
            <a:ext cx="7033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</p:txBody>
      </p:sp>
    </p:spTree>
    <p:extLst>
      <p:ext uri="{BB962C8B-B14F-4D97-AF65-F5344CB8AC3E}">
        <p14:creationId xmlns:p14="http://schemas.microsoft.com/office/powerpoint/2010/main" val="422995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26781" y="273553"/>
            <a:ext cx="10635125" cy="512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Mapping </a:t>
            </a:r>
            <a:r>
              <a:rPr lang="en-US" sz="3200" dirty="0" err="1"/>
              <a:t>Visualisation</a:t>
            </a:r>
            <a:r>
              <a:rPr lang="en-US" sz="3200" dirty="0"/>
              <a:t> - Leaflet</a:t>
            </a: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46909" y="5145348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8BC31CE2-6ECE-3559-C674-A830DC39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64" r="5101" b="20725"/>
          <a:stretch/>
        </p:blipFill>
        <p:spPr>
          <a:xfrm>
            <a:off x="726781" y="4075520"/>
            <a:ext cx="7982270" cy="253447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BAD677B-76E7-66E5-6EE7-B268B33F6CF0}"/>
              </a:ext>
            </a:extLst>
          </p:cNvPr>
          <p:cNvSpPr txBox="1"/>
          <p:nvPr/>
        </p:nvSpPr>
        <p:spPr>
          <a:xfrm>
            <a:off x="726780" y="555433"/>
            <a:ext cx="1063512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 sz="2800" b="1" dirty="0">
              <a:latin typeface="Segoe UI" panose="020B0502040204020203" pitchFamily="34" charset="0"/>
            </a:endParaRPr>
          </a:p>
          <a:p>
            <a:endParaRPr lang="en-US" sz="1400" b="1" dirty="0"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6286E"/>
              </a:solidFill>
              <a:latin typeface="Segoe UI" panose="020B0502040204020203" pitchFamily="34" charset="0"/>
              <a:cs typeface="+mn-cs"/>
            </a:endParaRPr>
          </a:p>
          <a:p>
            <a:pPr lvl="1"/>
            <a:endParaRPr lang="en-US" sz="1400" b="1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180E7-39D3-D1CC-E7E3-F37366C56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4" r="40223" b="58865"/>
          <a:stretch/>
        </p:blipFill>
        <p:spPr>
          <a:xfrm>
            <a:off x="7311183" y="263648"/>
            <a:ext cx="4581507" cy="299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2BAA91-D2EA-D381-E05F-67FF98D5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7" r="40223" b="60704"/>
          <a:stretch/>
        </p:blipFill>
        <p:spPr>
          <a:xfrm>
            <a:off x="7311182" y="3194293"/>
            <a:ext cx="4581507" cy="18974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788696-4AB1-2946-F671-16A8EFF09CD3}"/>
              </a:ext>
            </a:extLst>
          </p:cNvPr>
          <p:cNvSpPr txBox="1"/>
          <p:nvPr/>
        </p:nvSpPr>
        <p:spPr>
          <a:xfrm>
            <a:off x="983628" y="1009105"/>
            <a:ext cx="7033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09EDB-8A43-BD46-D733-783AF1D26783}"/>
              </a:ext>
            </a:extLst>
          </p:cNvPr>
          <p:cNvSpPr txBox="1"/>
          <p:nvPr/>
        </p:nvSpPr>
        <p:spPr>
          <a:xfrm>
            <a:off x="792018" y="1772970"/>
            <a:ext cx="70334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boundaries defined using US Data.gov US-</a:t>
            </a:r>
            <a:r>
              <a:rPr lang="en-US" sz="14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States.json</a:t>
            </a: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 available data shaded 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States without data shaded gray</a:t>
            </a:r>
          </a:p>
          <a:p>
            <a:pPr lvl="1"/>
            <a:endParaRPr lang="en-US" sz="1400" dirty="0">
              <a:solidFill>
                <a:srgbClr val="16286E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Filtered data called from the .csv when State is clicked by user: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6286E"/>
                </a:solidFill>
                <a:latin typeface="Segoe UI" panose="020B0502040204020203" pitchFamily="34" charset="0"/>
              </a:rPr>
              <a:t>A pop-up is returned providing only filtered data for selected state</a:t>
            </a:r>
          </a:p>
        </p:txBody>
      </p:sp>
    </p:spTree>
    <p:extLst>
      <p:ext uri="{BB962C8B-B14F-4D97-AF65-F5344CB8AC3E}">
        <p14:creationId xmlns:p14="http://schemas.microsoft.com/office/powerpoint/2010/main" val="77903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grpSp>
        <p:nvGrpSpPr>
          <p:cNvPr id="40" name="Group 39" descr="This image is an icon of 1 person interacting with three people. ">
            <a:extLst>
              <a:ext uri="{FF2B5EF4-FFF2-40B4-BE49-F238E27FC236}">
                <a16:creationId xmlns:a16="http://schemas.microsoft.com/office/drawing/2014/main" id="{6163EC3B-1C70-4943-88AE-C995F6AF3D2D}"/>
              </a:ext>
            </a:extLst>
          </p:cNvPr>
          <p:cNvGrpSpPr/>
          <p:nvPr/>
        </p:nvGrpSpPr>
        <p:grpSpPr>
          <a:xfrm>
            <a:off x="6008055" y="910793"/>
            <a:ext cx="1273175" cy="1271588"/>
            <a:chOff x="5459412" y="1395413"/>
            <a:chExt cx="1273175" cy="1271588"/>
          </a:xfrm>
        </p:grpSpPr>
        <p:sp>
          <p:nvSpPr>
            <p:cNvPr id="34" name="Oval 26">
              <a:extLst>
                <a:ext uri="{FF2B5EF4-FFF2-40B4-BE49-F238E27FC236}">
                  <a16:creationId xmlns:a16="http://schemas.microsoft.com/office/drawing/2014/main" id="{BAB1D2D2-1913-4FAF-8141-A2217D47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4E63ABA-A2BE-460E-AEC1-558B63A0D598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54" name="Oval 309">
                <a:extLst>
                  <a:ext uri="{FF2B5EF4-FFF2-40B4-BE49-F238E27FC236}">
                    <a16:creationId xmlns:a16="http://schemas.microsoft.com/office/drawing/2014/main" id="{AC91C28A-AC97-43D2-BB20-485D353E8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310">
                <a:extLst>
                  <a:ext uri="{FF2B5EF4-FFF2-40B4-BE49-F238E27FC236}">
                    <a16:creationId xmlns:a16="http://schemas.microsoft.com/office/drawing/2014/main" id="{307DC6B5-75A0-4610-B431-35147A890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Oval 311">
                <a:extLst>
                  <a:ext uri="{FF2B5EF4-FFF2-40B4-BE49-F238E27FC236}">
                    <a16:creationId xmlns:a16="http://schemas.microsoft.com/office/drawing/2014/main" id="{16EA5084-E99D-4DD5-B478-224937E08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312">
                <a:extLst>
                  <a:ext uri="{FF2B5EF4-FFF2-40B4-BE49-F238E27FC236}">
                    <a16:creationId xmlns:a16="http://schemas.microsoft.com/office/drawing/2014/main" id="{210EC1C6-3182-40F6-869F-33B0ABF22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Oval 313">
                <a:extLst>
                  <a:ext uri="{FF2B5EF4-FFF2-40B4-BE49-F238E27FC236}">
                    <a16:creationId xmlns:a16="http://schemas.microsoft.com/office/drawing/2014/main" id="{168ACDC4-22F5-4D4B-A783-44D3655B8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314">
                <a:extLst>
                  <a:ext uri="{FF2B5EF4-FFF2-40B4-BE49-F238E27FC236}">
                    <a16:creationId xmlns:a16="http://schemas.microsoft.com/office/drawing/2014/main" id="{9350080E-FAD1-420D-A674-785E5FD1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Oval 315">
                <a:extLst>
                  <a:ext uri="{FF2B5EF4-FFF2-40B4-BE49-F238E27FC236}">
                    <a16:creationId xmlns:a16="http://schemas.microsoft.com/office/drawing/2014/main" id="{A3A96249-064E-4E4F-800D-F3E32321B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316">
                <a:extLst>
                  <a:ext uri="{FF2B5EF4-FFF2-40B4-BE49-F238E27FC236}">
                    <a16:creationId xmlns:a16="http://schemas.microsoft.com/office/drawing/2014/main" id="{5B0FA9F4-74E7-4069-9E66-4CD168516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Oval 317">
                <a:extLst>
                  <a:ext uri="{FF2B5EF4-FFF2-40B4-BE49-F238E27FC236}">
                    <a16:creationId xmlns:a16="http://schemas.microsoft.com/office/drawing/2014/main" id="{8B1079C4-08A2-4532-BF93-C9FBD28F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318">
                <a:extLst>
                  <a:ext uri="{FF2B5EF4-FFF2-40B4-BE49-F238E27FC236}">
                    <a16:creationId xmlns:a16="http://schemas.microsoft.com/office/drawing/2014/main" id="{D2176F15-45A0-4989-901D-43FEBC8C6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319">
                <a:extLst>
                  <a:ext uri="{FF2B5EF4-FFF2-40B4-BE49-F238E27FC236}">
                    <a16:creationId xmlns:a16="http://schemas.microsoft.com/office/drawing/2014/main" id="{E441EEB4-0ED1-401E-BCE2-44490D081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Line 320">
                <a:extLst>
                  <a:ext uri="{FF2B5EF4-FFF2-40B4-BE49-F238E27FC236}">
                    <a16:creationId xmlns:a16="http://schemas.microsoft.com/office/drawing/2014/main" id="{DE0936E5-0224-4C3C-9815-CA2E7C978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246A1BD9-59BD-467C-9A84-D6A5E4382773}"/>
              </a:ext>
            </a:extLst>
          </p:cNvPr>
          <p:cNvSpPr txBox="1"/>
          <p:nvPr/>
        </p:nvSpPr>
        <p:spPr>
          <a:xfrm>
            <a:off x="7603108" y="1266982"/>
            <a:ext cx="264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Potential under-representation of minorities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" name="Group 40" descr="This image is an icon of three people interacting. ">
            <a:extLst>
              <a:ext uri="{FF2B5EF4-FFF2-40B4-BE49-F238E27FC236}">
                <a16:creationId xmlns:a16="http://schemas.microsoft.com/office/drawing/2014/main" id="{7095B44D-041E-4DC3-A3B8-C4DBA721F0CF}"/>
              </a:ext>
            </a:extLst>
          </p:cNvPr>
          <p:cNvGrpSpPr/>
          <p:nvPr/>
        </p:nvGrpSpPr>
        <p:grpSpPr>
          <a:xfrm>
            <a:off x="5974717" y="4688385"/>
            <a:ext cx="1397000" cy="1397000"/>
            <a:chOff x="3448574" y="2065644"/>
            <a:chExt cx="1397000" cy="1397000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2A9CD09-E5BD-4051-A55B-752BE1EA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574" y="2065644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3A32F3A-3EA3-4F6F-905C-AE7E326402EF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67" name="Freeform 49">
                <a:extLst>
                  <a:ext uri="{FF2B5EF4-FFF2-40B4-BE49-F238E27FC236}">
                    <a16:creationId xmlns:a16="http://schemas.microsoft.com/office/drawing/2014/main" id="{740B54FD-C512-4C4B-90F2-B8FE96027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Freeform 50">
                <a:extLst>
                  <a:ext uri="{FF2B5EF4-FFF2-40B4-BE49-F238E27FC236}">
                    <a16:creationId xmlns:a16="http://schemas.microsoft.com/office/drawing/2014/main" id="{4FDC5A8D-821C-42CD-8C45-FB309BF76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Oval 51">
                <a:extLst>
                  <a:ext uri="{FF2B5EF4-FFF2-40B4-BE49-F238E27FC236}">
                    <a16:creationId xmlns:a16="http://schemas.microsoft.com/office/drawing/2014/main" id="{627888DD-F7D4-4895-B336-F188BAF1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52">
                <a:extLst>
                  <a:ext uri="{FF2B5EF4-FFF2-40B4-BE49-F238E27FC236}">
                    <a16:creationId xmlns:a16="http://schemas.microsoft.com/office/drawing/2014/main" id="{21C53BAF-A1BD-4D9D-8C56-C5A5E2964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1" name="Freeform 53">
                <a:extLst>
                  <a:ext uri="{FF2B5EF4-FFF2-40B4-BE49-F238E27FC236}">
                    <a16:creationId xmlns:a16="http://schemas.microsoft.com/office/drawing/2014/main" id="{B30A39F9-E915-4B71-94A4-3436CE4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54">
                <a:extLst>
                  <a:ext uri="{FF2B5EF4-FFF2-40B4-BE49-F238E27FC236}">
                    <a16:creationId xmlns:a16="http://schemas.microsoft.com/office/drawing/2014/main" id="{92A91763-2FE9-4F49-81B3-F46A31888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3" name="Oval 55">
                <a:extLst>
                  <a:ext uri="{FF2B5EF4-FFF2-40B4-BE49-F238E27FC236}">
                    <a16:creationId xmlns:a16="http://schemas.microsoft.com/office/drawing/2014/main" id="{5D56157D-44A4-414B-A115-78056741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6">
                <a:extLst>
                  <a:ext uri="{FF2B5EF4-FFF2-40B4-BE49-F238E27FC236}">
                    <a16:creationId xmlns:a16="http://schemas.microsoft.com/office/drawing/2014/main" id="{62DA9A80-F152-45F5-94C2-BB31EDA3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57">
                <a:extLst>
                  <a:ext uri="{FF2B5EF4-FFF2-40B4-BE49-F238E27FC236}">
                    <a16:creationId xmlns:a16="http://schemas.microsoft.com/office/drawing/2014/main" id="{003EFD2E-CF90-4AC0-BEC7-7BC685648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58">
                <a:extLst>
                  <a:ext uri="{FF2B5EF4-FFF2-40B4-BE49-F238E27FC236}">
                    <a16:creationId xmlns:a16="http://schemas.microsoft.com/office/drawing/2014/main" id="{17D242C7-DED5-4760-974B-1C0C2CED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Oval 59">
                <a:extLst>
                  <a:ext uri="{FF2B5EF4-FFF2-40B4-BE49-F238E27FC236}">
                    <a16:creationId xmlns:a16="http://schemas.microsoft.com/office/drawing/2014/main" id="{4029ED17-8FD3-4AF2-A688-F0EE0CED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60">
                <a:extLst>
                  <a:ext uri="{FF2B5EF4-FFF2-40B4-BE49-F238E27FC236}">
                    <a16:creationId xmlns:a16="http://schemas.microsoft.com/office/drawing/2014/main" id="{635ABD1D-573A-4AEB-BA17-43168A9B8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Line 61">
                <a:extLst>
                  <a:ext uri="{FF2B5EF4-FFF2-40B4-BE49-F238E27FC236}">
                    <a16:creationId xmlns:a16="http://schemas.microsoft.com/office/drawing/2014/main" id="{5DC54740-A0D8-4879-95BC-57FB1ACC3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Line 62">
                <a:extLst>
                  <a:ext uri="{FF2B5EF4-FFF2-40B4-BE49-F238E27FC236}">
                    <a16:creationId xmlns:a16="http://schemas.microsoft.com/office/drawing/2014/main" id="{E3DB3D49-FAF6-4080-AE40-81CF5899A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38" descr="This image is an icon of three people interacting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5946142" y="2707019"/>
            <a:ext cx="1397000" cy="1397000"/>
            <a:chOff x="7356475" y="2143125"/>
            <a:chExt cx="1397000" cy="13970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reeform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Oval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Oval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Oval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Line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Line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7695724" y="3137625"/>
            <a:ext cx="26482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US race designations may not reflect mixed race individuals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6571B2F-0463-48D1-8CC7-EA6BC8F3FB67}"/>
              </a:ext>
            </a:extLst>
          </p:cNvPr>
          <p:cNvSpPr txBox="1"/>
          <p:nvPr/>
        </p:nvSpPr>
        <p:spPr>
          <a:xfrm>
            <a:off x="7695724" y="5215348"/>
            <a:ext cx="19452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Excludes congenital heart defects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816360" y="2371637"/>
            <a:ext cx="3259478" cy="327305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706567" y="5788174"/>
            <a:ext cx="3597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Cardiovascular Disease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E3415-473A-6C71-E73D-D0AEB4B52C56}"/>
              </a:ext>
            </a:extLst>
          </p:cNvPr>
          <p:cNvSpPr txBox="1"/>
          <p:nvPr/>
        </p:nvSpPr>
        <p:spPr>
          <a:xfrm>
            <a:off x="398769" y="171099"/>
            <a:ext cx="6097656" cy="529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1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ethical implications does our data create?</a:t>
            </a:r>
          </a:p>
        </p:txBody>
      </p:sp>
      <p:grpSp>
        <p:nvGrpSpPr>
          <p:cNvPr id="21" name="Group 20" descr="This image is of an abstract shape. ">
            <a:extLst>
              <a:ext uri="{FF2B5EF4-FFF2-40B4-BE49-F238E27FC236}">
                <a16:creationId xmlns:a16="http://schemas.microsoft.com/office/drawing/2014/main" id="{9B7F38F0-09F3-CA0B-9805-C8C8CF3EC7E6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7CBA7DC-B2B8-B5FE-B399-5AEEB28488A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D440BD-D61B-256F-D616-2250D7DD4E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365E210-ABDB-4828-E028-7FA045756EB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900F64-9193-44F8-BD63-E681103777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395</Words>
  <Application>Microsoft Office PowerPoint</Application>
  <PresentationFormat>Widescreen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Roboto</vt:lpstr>
      <vt:lpstr>Segoe UI</vt:lpstr>
      <vt:lpstr>Office Theme</vt:lpstr>
      <vt:lpstr>Human resources slide 1</vt:lpstr>
      <vt:lpstr>Human resources slide 3</vt:lpstr>
      <vt:lpstr>Human resources slide 2</vt:lpstr>
      <vt:lpstr>Human resources slide 7</vt:lpstr>
      <vt:lpstr>Human resources slide 5</vt:lpstr>
      <vt:lpstr>Human resources slide 9</vt:lpstr>
      <vt:lpstr>Human resources slide 9</vt:lpstr>
      <vt:lpstr>Human resources slide 9</vt:lpstr>
      <vt:lpstr>Human resources slide 4</vt:lpstr>
      <vt:lpstr>Human resources slide 8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2022-01-19T22:30:16Z</dcterms:created>
  <dcterms:modified xsi:type="dcterms:W3CDTF">2024-06-17T11:09:56Z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